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3" r:id="rId17"/>
    <p:sldId id="275" r:id="rId18"/>
    <p:sldId id="277" r:id="rId19"/>
    <p:sldId id="279" r:id="rId20"/>
    <p:sldId id="281" r:id="rId21"/>
    <p:sldId id="283" r:id="rId22"/>
    <p:sldId id="285" r:id="rId23"/>
    <p:sldId id="287" r:id="rId24"/>
    <p:sldId id="289" r:id="rId25"/>
    <p:sldId id="290" r:id="rId26"/>
    <p:sldId id="291" r:id="rId27"/>
    <p:sldId id="292" r:id="rId28"/>
    <p:sldId id="293" r:id="rId29"/>
    <p:sldId id="295" r:id="rId30"/>
    <p:sldId id="297" r:id="rId31"/>
    <p:sldId id="298" r:id="rId32"/>
    <p:sldId id="299" r:id="rId33"/>
    <p:sldId id="30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6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Муниципальная научно-практическая </a:t>
            </a:r>
            <a:r>
              <a:rPr lang="ru-RU" altLang="ru-RU" sz="3600" dirty="0">
                <a:solidFill>
                  <a:schemeClr val="bg1"/>
                </a:solidFill>
                <a:latin typeface="Century Schoolbook" panose="02040604050505020304" pitchFamily="18" charset="0"/>
              </a:rPr>
              <a:t>конференция «Шаг в будущее»</a:t>
            </a:r>
            <a:endParaRPr lang="ru-RU" sz="36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4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  Тема: </a:t>
            </a:r>
            <a:r>
              <a:rPr lang="ru-RU" sz="4000" dirty="0">
                <a:solidFill>
                  <a:schemeClr val="bg1"/>
                </a:solidFill>
                <a:latin typeface="Century Schoolbook" panose="02040604050505020304" pitchFamily="18" charset="0"/>
              </a:rPr>
              <a:t>«Политическая культура жителей Забайкальского края</a:t>
            </a:r>
            <a:r>
              <a:rPr lang="ru-RU" sz="40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» </a:t>
            </a:r>
          </a:p>
          <a:p>
            <a:pPr marL="0" indent="0" algn="ctr">
              <a:buNone/>
            </a:pPr>
            <a:endParaRPr lang="ru-RU" sz="24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 algn="r">
              <a:buNone/>
            </a:pPr>
            <a:endParaRPr lang="ru-RU" sz="24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 algn="r">
              <a:buNone/>
            </a:pPr>
            <a:r>
              <a:rPr lang="ru-RU" sz="24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Работу выполнил: Дубровин Даниил Денисович, </a:t>
            </a:r>
          </a:p>
          <a:p>
            <a:pPr marL="0" indent="0" algn="r">
              <a:buNone/>
            </a:pPr>
            <a:r>
              <a:rPr lang="ru-RU" sz="24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ученик 10 класса А МБОУ СОШ№47</a:t>
            </a:r>
          </a:p>
          <a:p>
            <a:pPr marL="0" indent="0" algn="r">
              <a:buNone/>
            </a:pPr>
            <a:endParaRPr lang="ru-RU" sz="24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 algn="r">
              <a:buNone/>
            </a:pPr>
            <a:endParaRPr lang="ru-RU" sz="24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Чита, 2018 год </a:t>
            </a:r>
            <a:endParaRPr lang="ru-RU" sz="24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12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Результаты опроса среди школьников </a:t>
            </a:r>
            <a:endParaRPr lang="ru-RU" sz="32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589240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В курсе ли вы последних общ.-пол. событий ?</a:t>
            </a: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3. Смотрите, слушаете ли вы пол. ТВ передачи ?</a:t>
            </a: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04928" y="1268760"/>
            <a:ext cx="40386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Century Schoolbook" panose="02040604050505020304" pitchFamily="18" charset="0"/>
              </a:rPr>
              <a:t>2</a:t>
            </a: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. На что вы ориентируетесь при выборе пол. деятеля?</a:t>
            </a: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4. Как вы оцениваете свои знания о пол. системе?</a:t>
            </a: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35283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509120"/>
            <a:ext cx="352839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844824"/>
            <a:ext cx="381642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7" y="4509120"/>
            <a:ext cx="3816424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20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Результаты опроса среди школьников </a:t>
            </a:r>
            <a:endParaRPr lang="ru-RU" sz="32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5. Обсуждаете ли вы вопросы политики в кругу друзей?</a:t>
            </a: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7. Пригодятся ли Вам знания истории в дальнейшей жизни?</a:t>
            </a: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04928" y="1268760"/>
            <a:ext cx="40386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6. Как вы относитесь к службе в армии?</a:t>
            </a: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8. Нужно ли болеть за сборную России на спорт. соревнованиях?</a:t>
            </a: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844824"/>
            <a:ext cx="352839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7" y="1844824"/>
            <a:ext cx="381642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6" y="4509120"/>
            <a:ext cx="3528392" cy="2276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8" y="4509120"/>
            <a:ext cx="3816424" cy="227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432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Результаты опроса среди школьников </a:t>
            </a:r>
            <a:endParaRPr lang="ru-RU" sz="32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9. Высший законодательный орган России?</a:t>
            </a: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11. Кем был Горбачёв М.С?</a:t>
            </a: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04928" y="1268760"/>
            <a:ext cx="40386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10. Какой возрастной ценз на должность президента России?</a:t>
            </a: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12. Какая по счету ныне действующая Конституция РФ?</a:t>
            </a: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6" y="1844824"/>
            <a:ext cx="35283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434" y="1844824"/>
            <a:ext cx="378900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7" y="4509119"/>
            <a:ext cx="3528392" cy="227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8850" y="4509119"/>
            <a:ext cx="3793592" cy="227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04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Результаты опроса среди школьников </a:t>
            </a:r>
            <a:endParaRPr lang="ru-RU" sz="32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13. Когда действующий президент впервые заступил на этот пост?</a:t>
            </a: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15. Какой орган власти управляет федеральной собственностью?</a:t>
            </a: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04928" y="1268760"/>
            <a:ext cx="40386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14. В чьём ведении вопросы Метеорологической службы?</a:t>
            </a: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16. Что не является федеративной единицей государства ?</a:t>
            </a: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7" y="1844824"/>
            <a:ext cx="352839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8851" y="1844824"/>
            <a:ext cx="37935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7" y="4509119"/>
            <a:ext cx="3615110" cy="227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8851" y="4509119"/>
            <a:ext cx="3793592" cy="227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959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Результаты опроса среди школьников </a:t>
            </a:r>
            <a:endParaRPr lang="ru-RU" sz="32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1267608"/>
            <a:ext cx="40386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17. Имя Верховного главнокомандующего России?</a:t>
            </a: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04928" y="1268760"/>
            <a:ext cx="40386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3831134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69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Результаты опроса среди студентов </a:t>
            </a:r>
            <a:endParaRPr lang="ru-RU" sz="32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589240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В курсе ли вы последних общ.-пол. событий ?</a:t>
            </a: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3. Смотрите, слушаете ли вы пол. ТВ передачи ?</a:t>
            </a: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04928" y="1268760"/>
            <a:ext cx="40386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Century Schoolbook" panose="02040604050505020304" pitchFamily="18" charset="0"/>
              </a:rPr>
              <a:t>2</a:t>
            </a: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. На что вы ориентируетесь при выборе пол. деятеля?</a:t>
            </a: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4. Как вы оцениваете свои знания о пол. системе?</a:t>
            </a: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844824"/>
            <a:ext cx="352839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844824"/>
            <a:ext cx="361352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3" y="4509120"/>
            <a:ext cx="3528393" cy="228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7" y="4509120"/>
            <a:ext cx="3613522" cy="228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23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Результаты опроса среди студентов </a:t>
            </a:r>
            <a:endParaRPr lang="ru-RU" sz="32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5. Обсуждаете ли вы вопросы политики в кругу друзей?</a:t>
            </a: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7. Пригодятся ли Вам знания истории в дальнейшей жизни?</a:t>
            </a: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04928" y="1268760"/>
            <a:ext cx="40386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6. Как вы относитесь к службе в армии?</a:t>
            </a: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8. Нужно ли болеть за сборную России на спорт. соревнованиях?</a:t>
            </a: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6" y="1880256"/>
            <a:ext cx="3528392" cy="20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9" y="1880257"/>
            <a:ext cx="3816424" cy="20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509120"/>
            <a:ext cx="3600402" cy="227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8" y="4509120"/>
            <a:ext cx="3816425" cy="227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361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Результаты опроса среди студентов </a:t>
            </a:r>
            <a:endParaRPr lang="ru-RU" sz="32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9. Высший законодательный орган России?</a:t>
            </a: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11. Кем был Горбачёв М.С?</a:t>
            </a: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04928" y="1268760"/>
            <a:ext cx="40386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10. Какой возрастной ценз на должность президента России?</a:t>
            </a: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12. Какая по счету ныне действующая Конституция РФ?</a:t>
            </a: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171" y="1844825"/>
            <a:ext cx="35283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8850" y="1844824"/>
            <a:ext cx="3793592" cy="208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9" y="4509118"/>
            <a:ext cx="3528392" cy="227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8850" y="4509118"/>
            <a:ext cx="3793592" cy="227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846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Результаты опроса среди студентов </a:t>
            </a:r>
            <a:endParaRPr lang="ru-RU" sz="32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13. Когда действующий президент впервые заступил на этот пост?</a:t>
            </a: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15. Какой орган власти управляет федеральной собственностью?</a:t>
            </a: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04928" y="1268760"/>
            <a:ext cx="40386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14. В чьём ведении вопросы Метеорологической службы?</a:t>
            </a: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16. Что не является федеративной единицей государства ?</a:t>
            </a: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6" y="1844824"/>
            <a:ext cx="361511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719" y="1844825"/>
            <a:ext cx="379472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6" y="4509119"/>
            <a:ext cx="3615111" cy="227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7719" y="4509119"/>
            <a:ext cx="3794724" cy="227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887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Результаты опроса среди студентов </a:t>
            </a:r>
            <a:endParaRPr lang="ru-RU" sz="32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1267608"/>
            <a:ext cx="40386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17. Имя Верховного главнокомандующего России?</a:t>
            </a: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04928" y="1268760"/>
            <a:ext cx="40386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374441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80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Почему я выбираю эту тему?</a:t>
            </a: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      </a:t>
            </a:r>
            <a:r>
              <a:rPr lang="ru-RU" i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Тема </a:t>
            </a:r>
            <a:r>
              <a:rPr lang="ru-RU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политической культуры граждан в нашей стране, и в частности в нашем регионе, на мой взгляд, изучена не достаточно подробно. Я считаю, что представители научной среды, включая как опытных ученых, так и начинающих, должны уделить внимание вопросам заинтересованности граждан в политике родной страны. В 2018 году, а именно в год проведения выборов Президента Российской Федерации, тема политической культуры граждан является особенно актуальной, так как только достаточный уровень ее развития позволяет гражданам принимать адекватные </a:t>
            </a:r>
            <a:r>
              <a:rPr lang="ru-RU" i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решения.</a:t>
            </a: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90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Результаты опроса среди взрослых </a:t>
            </a:r>
            <a:endParaRPr lang="ru-RU" sz="32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589240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В курсе ли вы последних общ.-пол. событий ?</a:t>
            </a: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3. Смотрите, слушаете ли вы пол. ТВ передачи ?</a:t>
            </a: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04928" y="1268760"/>
            <a:ext cx="40386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Century Schoolbook" panose="02040604050505020304" pitchFamily="18" charset="0"/>
              </a:rPr>
              <a:t>2</a:t>
            </a: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. На что вы ориентируетесь при выборе пол. деятеля?</a:t>
            </a: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4. Как вы оцениваете свои знания о пол. системе?</a:t>
            </a: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174" y="1844824"/>
            <a:ext cx="3523801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442" y="1844824"/>
            <a:ext cx="3586098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174" y="4509120"/>
            <a:ext cx="3523801" cy="228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3442" y="4509120"/>
            <a:ext cx="3586098" cy="228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896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Результаты опроса среди взрослых </a:t>
            </a:r>
            <a:endParaRPr lang="ru-RU" sz="32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5. Обсуждаете ли вы вопросы политики в кругу друзей?</a:t>
            </a: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7. Пригодятся ли Вам знания истории в дальнейшей жизни?</a:t>
            </a: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04928" y="1268760"/>
            <a:ext cx="40386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6. Как вы относитесь к службе в армии?</a:t>
            </a: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8. Нужно ли болеть за сборную России на спорт. соревнованиях?</a:t>
            </a: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0257"/>
            <a:ext cx="3600402" cy="20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7" y="1880258"/>
            <a:ext cx="3816425" cy="20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7" y="4509120"/>
            <a:ext cx="360040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7" y="4509120"/>
            <a:ext cx="3848433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051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Результаты опроса среди взрослых </a:t>
            </a:r>
            <a:endParaRPr lang="ru-RU" sz="32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9. Высший законодательный орган России?</a:t>
            </a: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11. Кем был Горбачёв М.С?</a:t>
            </a: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04928" y="1268760"/>
            <a:ext cx="40386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10. Какой возрастной ценз на должность президента России?</a:t>
            </a: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12. Какая по счету ныне действующая Конституция РФ?</a:t>
            </a: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909" y="1858544"/>
            <a:ext cx="3534072" cy="207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8850" y="1858544"/>
            <a:ext cx="3787010" cy="207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910" y="4509118"/>
            <a:ext cx="3534072" cy="227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8850" y="4509118"/>
            <a:ext cx="3787010" cy="227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753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Результаты опроса среди взрослых </a:t>
            </a:r>
            <a:endParaRPr lang="ru-RU" sz="32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13. Когда действующий президент впервые заступил на этот пост?</a:t>
            </a: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15. Какой орган власти управляет федеральной собственностью?</a:t>
            </a: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04928" y="1268760"/>
            <a:ext cx="40386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14. В чьём ведении вопросы Метеорологической службы?</a:t>
            </a: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16. Что не является федеративной единицей государства ?</a:t>
            </a: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7" y="1844826"/>
            <a:ext cx="361511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720" y="1858538"/>
            <a:ext cx="3794724" cy="207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8" y="4509119"/>
            <a:ext cx="3615110" cy="227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7720" y="4509119"/>
            <a:ext cx="3831498" cy="227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614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Результаты опроса среди взрослых </a:t>
            </a:r>
            <a:endParaRPr lang="ru-RU" sz="32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1267608"/>
            <a:ext cx="40386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17. Имя Верховного главнокомандующего России?</a:t>
            </a: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eriod"/>
            </a:pP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04928" y="1268760"/>
            <a:ext cx="40386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374441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472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Общие результаты исследования по второму блоку вопросов</a:t>
            </a:r>
            <a:endParaRPr lang="ru-RU" sz="36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C:\Users\HOME\AppData\Local\Microsoft\Windows\Temporary Internet Files\Content.Word\Приложение 7.1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12776"/>
            <a:ext cx="4647456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053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Итоги исследования №1 </a:t>
            </a: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44616"/>
          </a:xfrm>
        </p:spPr>
        <p:txBody>
          <a:bodyPr>
            <a:normAutofit/>
          </a:bodyPr>
          <a:lstStyle/>
          <a:p>
            <a:pPr>
              <a:buAutoNum type="arabicParenR"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Взрослые </a:t>
            </a:r>
            <a:r>
              <a:rPr lang="ru-RU" sz="1800" dirty="0">
                <a:solidFill>
                  <a:schemeClr val="bg1"/>
                </a:solidFill>
                <a:latin typeface="Century Schoolbook" panose="02040604050505020304" pitchFamily="18" charset="0"/>
              </a:rPr>
              <a:t>люди более осведомлены о последних общественно-политических </a:t>
            </a: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событиях</a:t>
            </a:r>
            <a:r>
              <a:rPr lang="en-US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;</a:t>
            </a: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arenR"/>
            </a:pPr>
            <a:r>
              <a:rPr lang="ru-RU" sz="1800" dirty="0">
                <a:solidFill>
                  <a:schemeClr val="bg1"/>
                </a:solidFill>
                <a:latin typeface="Century Schoolbook" panose="02040604050505020304" pitchFamily="18" charset="0"/>
              </a:rPr>
              <a:t>В целом, большинство граждан считает, что на выборы ходить </a:t>
            </a: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нужно</a:t>
            </a:r>
            <a:r>
              <a:rPr lang="en-US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;</a:t>
            </a: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Font typeface="Arial" pitchFamily="34" charset="0"/>
              <a:buAutoNum type="arabicParenR"/>
            </a:pPr>
            <a:r>
              <a:rPr lang="ru-RU" sz="1800" dirty="0">
                <a:solidFill>
                  <a:schemeClr val="bg1"/>
                </a:solidFill>
                <a:latin typeface="Century Schoolbook" panose="02040604050505020304" pitchFamily="18" charset="0"/>
              </a:rPr>
              <a:t>Школьники – наименее заинтересованная аудитория для политических программ, так как их мировоззрение не </a:t>
            </a: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сформировано</a:t>
            </a:r>
            <a:r>
              <a:rPr lang="en-US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;</a:t>
            </a: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arenR"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Более </a:t>
            </a:r>
            <a:r>
              <a:rPr lang="ru-RU" sz="1800" dirty="0">
                <a:solidFill>
                  <a:schemeClr val="bg1"/>
                </a:solidFill>
                <a:latin typeface="Century Schoolbook" panose="02040604050505020304" pitchFamily="18" charset="0"/>
              </a:rPr>
              <a:t>50% граждан каждой категории обсуждают вопросы политики в кругу </a:t>
            </a: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друзей</a:t>
            </a:r>
            <a:r>
              <a:rPr lang="en-US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;</a:t>
            </a: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arenR"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Что  </a:t>
            </a:r>
            <a:r>
              <a:rPr lang="ru-RU" sz="1800" dirty="0">
                <a:solidFill>
                  <a:schemeClr val="bg1"/>
                </a:solidFill>
                <a:latin typeface="Century Schoolbook" panose="02040604050505020304" pitchFamily="18" charset="0"/>
              </a:rPr>
              <a:t>4% школьников и 11%  студентов выбирают вариант «армия отнимает время</a:t>
            </a: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»</a:t>
            </a:r>
            <a:r>
              <a:rPr lang="en-US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;</a:t>
            </a: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arenR"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Народ </a:t>
            </a:r>
            <a:r>
              <a:rPr lang="ru-RU" sz="1800" dirty="0">
                <a:solidFill>
                  <a:schemeClr val="bg1"/>
                </a:solidFill>
                <a:latin typeface="Century Schoolbook" panose="02040604050505020304" pitchFamily="18" charset="0"/>
              </a:rPr>
              <a:t>уверен во влиянии выборов на </a:t>
            </a: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власть</a:t>
            </a:r>
            <a:r>
              <a:rPr lang="en-US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;</a:t>
            </a:r>
            <a:endParaRPr lang="ru-RU" sz="18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Font typeface="Arial" pitchFamily="34" charset="0"/>
              <a:buAutoNum type="arabicParenR"/>
            </a:pPr>
            <a:r>
              <a:rPr lang="ru-RU" sz="1800" dirty="0">
                <a:solidFill>
                  <a:schemeClr val="bg1"/>
                </a:solidFill>
                <a:latin typeface="Century Schoolbook" panose="02040604050505020304" pitchFamily="18" charset="0"/>
              </a:rPr>
              <a:t>50%  опрошенных считают, что нашей сборной нужна обязательная поддержка </a:t>
            </a: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народа</a:t>
            </a:r>
            <a:r>
              <a:rPr lang="en-US" sz="1800" dirty="0">
                <a:solidFill>
                  <a:schemeClr val="bg1"/>
                </a:solidFill>
                <a:latin typeface="Century Schoolbook" panose="02040604050505020304" pitchFamily="18" charset="0"/>
              </a:rPr>
              <a:t>;</a:t>
            </a: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AutoNum type="arabicParenR"/>
            </a:pPr>
            <a:r>
              <a:rPr lang="ru-RU" sz="1800" u="sng" dirty="0">
                <a:solidFill>
                  <a:schemeClr val="bg1"/>
                </a:solidFill>
                <a:latin typeface="Century Schoolbook" panose="02040604050505020304" pitchFamily="18" charset="0"/>
              </a:rPr>
              <a:t>Среди опрошенных школьников, элементарным багажом знаний владеют 49.3%. Среди студентов – 52%. И среди взрослых – 58.3</a:t>
            </a:r>
            <a:r>
              <a:rPr lang="ru-RU" sz="1800" u="sng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%</a:t>
            </a:r>
            <a:r>
              <a:rPr lang="en-US" sz="1800" u="sng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;</a:t>
            </a:r>
            <a:endParaRPr lang="ru-RU" sz="1800" u="sng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Font typeface="Arial" pitchFamily="34" charset="0"/>
              <a:buAutoNum type="arabicParenR"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Опрошенные </a:t>
            </a:r>
            <a:r>
              <a:rPr lang="ru-RU" sz="1800" dirty="0">
                <a:solidFill>
                  <a:schemeClr val="bg1"/>
                </a:solidFill>
                <a:latin typeface="Century Schoolbook" panose="02040604050505020304" pitchFamily="18" charset="0"/>
              </a:rPr>
              <a:t>граждане имеют средний уровень знаний о политике, истории  политической системы, истории  государства. </a:t>
            </a:r>
          </a:p>
          <a:p>
            <a:pPr marL="0" indent="0">
              <a:buNone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283669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Беседа с политиками</a:t>
            </a: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2292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Политическая </a:t>
            </a: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культуры граждан может быть оценена извне,  профессиональными политиками, так как они имеют возможность не только реально видеть примеры политического участия граждан, но и хорошо разбираются в самом вопросе. В целях получения компетентного   мнения я  провел интервью с представителями трех партий: Единая Россия, ЛДПР,  КПРФ.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4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Респонденты интервью.</a:t>
            </a:r>
            <a:br>
              <a:rPr lang="ru-RU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</a:br>
            <a:r>
              <a:rPr lang="ru-RU" dirty="0" err="1" smtClean="0">
                <a:solidFill>
                  <a:schemeClr val="bg1"/>
                </a:solidFill>
                <a:latin typeface="Century Schoolbook" panose="02040604050505020304" pitchFamily="18" charset="0"/>
              </a:rPr>
              <a:t>Амплеев</a:t>
            </a:r>
            <a:r>
              <a:rPr lang="ru-RU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 Роман Анатольевич</a:t>
            </a: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1" y="1628800"/>
            <a:ext cx="5342993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96136" y="1564243"/>
            <a:ext cx="302433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dirty="0" err="1">
                <a:solidFill>
                  <a:schemeClr val="bg1"/>
                </a:solidFill>
                <a:latin typeface="Century Schoolbook" panose="02040604050505020304" pitchFamily="18" charset="0"/>
              </a:rPr>
              <a:t>Амплеев</a:t>
            </a:r>
            <a:r>
              <a:rPr lang="ru-RU" sz="2000" dirty="0">
                <a:solidFill>
                  <a:schemeClr val="bg1"/>
                </a:solidFill>
                <a:latin typeface="Century Schoolbook" panose="02040604050505020304" pitchFamily="18" charset="0"/>
              </a:rPr>
              <a:t> Роман Анатольевич – Советник председателя Законодательного собрания Забайкальского края, </a:t>
            </a:r>
            <a:r>
              <a:rPr lang="ru-RU" sz="20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член Избирательной  комиссии Забайкальского края, член партии «Единая Россия». Политолог. Один из ведущих специалистов в области политологии в крае.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84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Респонденты интервью.</a:t>
            </a:r>
            <a:br>
              <a:rPr lang="ru-RU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Губин Алексей Николаевич</a:t>
            </a: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1564243"/>
            <a:ext cx="302433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dirty="0">
                <a:solidFill>
                  <a:schemeClr val="bg1"/>
                </a:solidFill>
                <a:latin typeface="Century Schoolbook" panose="02040604050505020304" pitchFamily="18" charset="0"/>
              </a:rPr>
              <a:t>Губин Алексей Николаевич – общественный деятель. Помощник депутата Законодательного собрания Забайкальского края. Член партии «ЛДПР». </a:t>
            </a:r>
          </a:p>
          <a:p>
            <a:endParaRPr lang="ru-RU" sz="20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598523"/>
            <a:ext cx="5472608" cy="432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47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Цели и задачи </a:t>
            </a: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sz="20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Цель: определить </a:t>
            </a:r>
            <a:r>
              <a:rPr lang="ru-RU" sz="2000" dirty="0">
                <a:solidFill>
                  <a:schemeClr val="bg1"/>
                </a:solidFill>
                <a:latin typeface="Century Schoolbook" panose="02040604050505020304" pitchFamily="18" charset="0"/>
              </a:rPr>
              <a:t>уровень политической культуры граждан РФ на примере жителей города Читы с помощью онлайн-тестирования и интервью с политиками и показать зависимость от этого уровня типа политического поведения граждан</a:t>
            </a:r>
            <a:r>
              <a:rPr lang="ru-RU" sz="20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 Задачи: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проанализировать </a:t>
            </a:r>
            <a:r>
              <a:rPr lang="ru-RU" sz="2000" dirty="0">
                <a:solidFill>
                  <a:schemeClr val="bg1"/>
                </a:solidFill>
                <a:latin typeface="Century Schoolbook" panose="02040604050505020304" pitchFamily="18" charset="0"/>
              </a:rPr>
              <a:t>теоретический материал по данной проблеме;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изучить </a:t>
            </a:r>
            <a:r>
              <a:rPr lang="ru-RU" sz="2000" dirty="0">
                <a:solidFill>
                  <a:schemeClr val="bg1"/>
                </a:solidFill>
                <a:latin typeface="Century Schoolbook" panose="02040604050505020304" pitchFamily="18" charset="0"/>
              </a:rPr>
              <a:t>мнения известных, значимых в политической жизни общества, людей;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узнать </a:t>
            </a:r>
            <a:r>
              <a:rPr lang="ru-RU" sz="2000" dirty="0">
                <a:solidFill>
                  <a:schemeClr val="bg1"/>
                </a:solidFill>
                <a:latin typeface="Century Schoolbook" panose="02040604050505020304" pitchFamily="18" charset="0"/>
              </a:rPr>
              <a:t>отношение граждан к политической системе государства;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выявить </a:t>
            </a:r>
            <a:r>
              <a:rPr lang="ru-RU" sz="2000" dirty="0">
                <a:solidFill>
                  <a:schemeClr val="bg1"/>
                </a:solidFill>
                <a:latin typeface="Century Schoolbook" panose="02040604050505020304" pitchFamily="18" charset="0"/>
              </a:rPr>
              <a:t>уровень знаний по истории России, и ее политической системе;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сделать </a:t>
            </a:r>
            <a:r>
              <a:rPr lang="ru-RU" sz="2000" dirty="0">
                <a:solidFill>
                  <a:schemeClr val="bg1"/>
                </a:solidFill>
                <a:latin typeface="Century Schoolbook" panose="02040604050505020304" pitchFamily="18" charset="0"/>
              </a:rPr>
              <a:t>выводы.</a:t>
            </a:r>
          </a:p>
          <a:p>
            <a:pPr marL="0" indent="0" algn="just">
              <a:buNone/>
            </a:pP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90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Респонденты интервью.</a:t>
            </a:r>
            <a:br>
              <a:rPr lang="ru-RU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Шишкин Максим Витальевич</a:t>
            </a: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1564243"/>
            <a:ext cx="302433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600" dirty="0">
                <a:solidFill>
                  <a:schemeClr val="bg1"/>
                </a:solidFill>
                <a:latin typeface="Century Schoolbook" panose="02040604050505020304" pitchFamily="18" charset="0"/>
              </a:rPr>
              <a:t>Шишкин Максим Витальевич – секретарь краевого комитета </a:t>
            </a:r>
            <a:r>
              <a:rPr lang="ru-RU" sz="2600" dirty="0" err="1" smtClean="0">
                <a:solidFill>
                  <a:schemeClr val="bg1"/>
                </a:solidFill>
                <a:latin typeface="Century Schoolbook" panose="02040604050505020304" pitchFamily="18" charset="0"/>
              </a:rPr>
              <a:t>Коммунисти</a:t>
            </a:r>
            <a:r>
              <a:rPr lang="ru-RU" sz="26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 – </a:t>
            </a:r>
          </a:p>
          <a:p>
            <a:pPr lvl="0" algn="just"/>
            <a:r>
              <a:rPr lang="ru-RU" sz="26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ческой </a:t>
            </a:r>
            <a:r>
              <a:rPr lang="ru-RU" sz="2600" dirty="0">
                <a:solidFill>
                  <a:schemeClr val="bg1"/>
                </a:solidFill>
                <a:latin typeface="Century Schoolbook" panose="02040604050505020304" pitchFamily="18" charset="0"/>
              </a:rPr>
              <a:t>партии Российской Федерации. Депутат совета Читинского района. </a:t>
            </a:r>
          </a:p>
          <a:p>
            <a:endParaRPr lang="ru-RU" sz="20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68259"/>
            <a:ext cx="4014192" cy="535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14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Итоги встреч с политиками</a:t>
            </a: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/>
          </a:bodyPr>
          <a:lstStyle/>
          <a:p>
            <a:pPr lvl="0" algn="just">
              <a:buAutoNum type="arabicParenR"/>
            </a:pPr>
            <a:endParaRPr lang="ru-RU" sz="22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lvl="0" algn="just">
              <a:buAutoNum type="arabicParenR"/>
            </a:pPr>
            <a:r>
              <a:rPr lang="ru-RU" sz="22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Депутаты </a:t>
            </a:r>
            <a:r>
              <a:rPr lang="ru-RU" sz="2200" dirty="0">
                <a:solidFill>
                  <a:schemeClr val="bg1"/>
                </a:solidFill>
                <a:latin typeface="Century Schoolbook" panose="02040604050505020304" pitchFamily="18" charset="0"/>
              </a:rPr>
              <a:t>часто воспринимаются как дарители и благотворители, что, по известной типологии, скорее признак подданнической культуры</a:t>
            </a:r>
            <a:r>
              <a:rPr lang="ru-RU" sz="22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. (</a:t>
            </a:r>
            <a:r>
              <a:rPr lang="ru-RU" sz="2200" dirty="0" err="1" smtClean="0">
                <a:solidFill>
                  <a:schemeClr val="bg1"/>
                </a:solidFill>
                <a:latin typeface="Century Schoolbook" panose="02040604050505020304" pitchFamily="18" charset="0"/>
              </a:rPr>
              <a:t>Амплеев</a:t>
            </a:r>
            <a:r>
              <a:rPr lang="ru-RU" sz="22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 Р.А.)</a:t>
            </a:r>
            <a:r>
              <a:rPr lang="en-US" sz="22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;</a:t>
            </a:r>
            <a:endParaRPr lang="ru-RU" sz="22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lvl="0" algn="just">
              <a:buAutoNum type="arabicParenR"/>
            </a:pPr>
            <a:r>
              <a:rPr lang="ru-RU" sz="2200" dirty="0">
                <a:solidFill>
                  <a:schemeClr val="bg1"/>
                </a:solidFill>
                <a:latin typeface="Century Schoolbook" panose="02040604050505020304" pitchFamily="18" charset="0"/>
              </a:rPr>
              <a:t>все политики  оценивают уровень политической культуры населения как </a:t>
            </a:r>
            <a:r>
              <a:rPr lang="ru-RU" sz="22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невысокий</a:t>
            </a:r>
            <a:r>
              <a:rPr lang="en-US" sz="22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;</a:t>
            </a:r>
            <a:endParaRPr lang="ru-RU" sz="22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lvl="0" algn="just">
              <a:buAutoNum type="arabicParenR"/>
            </a:pPr>
            <a:r>
              <a:rPr lang="ru-RU" sz="2200" dirty="0">
                <a:solidFill>
                  <a:schemeClr val="bg1"/>
                </a:solidFill>
                <a:latin typeface="Century Schoolbook" panose="02040604050505020304" pitchFamily="18" charset="0"/>
              </a:rPr>
              <a:t>разочарование  в деятельности наших властей, </a:t>
            </a:r>
            <a:r>
              <a:rPr lang="ru-RU" sz="22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существующий уровень коррупции</a:t>
            </a:r>
            <a:r>
              <a:rPr lang="ru-RU" sz="2200" dirty="0">
                <a:solidFill>
                  <a:schemeClr val="bg1"/>
                </a:solidFill>
                <a:latin typeface="Century Schoolbook" panose="02040604050505020304" pitchFamily="18" charset="0"/>
              </a:rPr>
              <a:t>, </a:t>
            </a:r>
            <a:r>
              <a:rPr lang="ru-RU" sz="22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менталитет народа – причины политической не активности граждан</a:t>
            </a:r>
            <a:r>
              <a:rPr lang="en-US" sz="22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;</a:t>
            </a:r>
            <a:endParaRPr lang="ru-RU" sz="22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lvl="0" algn="just">
              <a:buAutoNum type="arabicParenR"/>
            </a:pPr>
            <a:r>
              <a:rPr lang="ru-RU" sz="2200" dirty="0">
                <a:solidFill>
                  <a:schemeClr val="bg1"/>
                </a:solidFill>
                <a:latin typeface="Century Schoolbook" panose="02040604050505020304" pitchFamily="18" charset="0"/>
              </a:rPr>
              <a:t>чтобы повысить активность, нужно показать значимость выбора для людей </a:t>
            </a:r>
            <a:r>
              <a:rPr lang="ru-RU" sz="22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(Губин А.Н.)</a:t>
            </a:r>
            <a:r>
              <a:rPr lang="en-US" sz="22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;</a:t>
            </a:r>
            <a:endParaRPr lang="ru-RU" sz="22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lvl="0" algn="just">
              <a:buAutoNum type="arabicParenR"/>
            </a:pPr>
            <a:r>
              <a:rPr lang="ru-RU" sz="22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Служба в армии – безусловно, долг каждого россиянина</a:t>
            </a:r>
            <a:r>
              <a:rPr lang="en-US" sz="22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;</a:t>
            </a:r>
          </a:p>
          <a:p>
            <a:pPr lvl="0" algn="just">
              <a:buAutoNum type="arabicParenR"/>
            </a:pPr>
            <a:r>
              <a:rPr lang="ru-RU" sz="24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Народ </a:t>
            </a:r>
            <a:r>
              <a:rPr lang="ru-RU" sz="2400" dirty="0">
                <a:solidFill>
                  <a:schemeClr val="bg1"/>
                </a:solidFill>
                <a:latin typeface="Century Schoolbook" panose="02040604050505020304" pitchFamily="18" charset="0"/>
              </a:rPr>
              <a:t>безответственно и равнодушно относится к своим правам</a:t>
            </a:r>
            <a:r>
              <a:rPr lang="ru-RU" sz="22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 . </a:t>
            </a:r>
            <a:endParaRPr lang="ru-RU" sz="22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82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Заключение</a:t>
            </a: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/>
          </a:bodyPr>
          <a:lstStyle/>
          <a:p>
            <a:pPr algn="ctr"/>
            <a:r>
              <a:rPr lang="ru-RU" sz="2600" dirty="0">
                <a:solidFill>
                  <a:schemeClr val="bg1"/>
                </a:solidFill>
                <a:latin typeface="Century Schoolbook" panose="02040604050505020304" pitchFamily="18" charset="0"/>
              </a:rPr>
              <a:t>Абсентеизм, как неучастие в политике, имеет первопричиной недоверие граждан к </a:t>
            </a:r>
            <a:r>
              <a:rPr lang="ru-RU" sz="26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власти</a:t>
            </a:r>
            <a:r>
              <a:rPr lang="en-US" sz="26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;</a:t>
            </a:r>
            <a:endParaRPr lang="ru-RU" sz="26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ru-RU" sz="2600" dirty="0">
                <a:solidFill>
                  <a:schemeClr val="bg1"/>
                </a:solidFill>
                <a:latin typeface="Century Schoolbook" panose="02040604050505020304" pitchFamily="18" charset="0"/>
              </a:rPr>
              <a:t>Народ не очень активен в реализации своих политических прав,  проявляют </a:t>
            </a:r>
            <a:r>
              <a:rPr lang="ru-RU" sz="26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разочарование</a:t>
            </a:r>
            <a:r>
              <a:rPr lang="en-US" sz="26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;</a:t>
            </a:r>
            <a:endParaRPr lang="ru-RU" sz="2600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ru-RU" sz="2600" dirty="0">
                <a:solidFill>
                  <a:schemeClr val="bg1"/>
                </a:solidFill>
                <a:latin typeface="Century Schoolbook" panose="02040604050505020304" pitchFamily="18" charset="0"/>
              </a:rPr>
              <a:t>Для людей важно, что бы политики реализовывали конкретные проекты, то есть вели активную политическую деятельность, приносили пользу </a:t>
            </a:r>
            <a:r>
              <a:rPr lang="ru-RU" sz="26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государству</a:t>
            </a:r>
            <a:r>
              <a:rPr lang="en-US" sz="26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;</a:t>
            </a:r>
          </a:p>
          <a:p>
            <a:pPr algn="ctr"/>
            <a:r>
              <a:rPr lang="ru-RU" sz="2600" dirty="0">
                <a:solidFill>
                  <a:schemeClr val="bg1"/>
                </a:solidFill>
                <a:latin typeface="Century Schoolbook" panose="02040604050505020304" pitchFamily="18" charset="0"/>
              </a:rPr>
              <a:t>П</a:t>
            </a:r>
            <a:r>
              <a:rPr lang="ru-RU" sz="26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о </a:t>
            </a:r>
            <a:r>
              <a:rPr lang="ru-RU" sz="2600" dirty="0">
                <a:solidFill>
                  <a:schemeClr val="bg1"/>
                </a:solidFill>
                <a:latin typeface="Century Schoolbook" panose="02040604050505020304" pitchFamily="18" charset="0"/>
              </a:rPr>
              <a:t>типу политического участия мои соотечественники чаще  эпизодические участники и </a:t>
            </a:r>
            <a:r>
              <a:rPr lang="ru-RU" sz="26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наблюдатели</a:t>
            </a:r>
            <a:r>
              <a:rPr lang="en-US" sz="26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;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622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02606" y="116632"/>
            <a:ext cx="93057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Спасибо за внимание!</a:t>
            </a:r>
            <a:endParaRPr lang="ru-RU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Что же такое политическая культура?</a:t>
            </a:r>
            <a:endParaRPr lang="ru-RU" sz="4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ru-RU" i="1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совокупность типичных для данного общества или социальной группы укоренившихся образцов политических представлений, ценностных ориентаций, установок и политического поведения</a:t>
            </a:r>
            <a:endParaRPr lang="ru-RU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92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692696"/>
            <a:ext cx="7344816" cy="1368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Century Schoolbook" panose="02040604050505020304" pitchFamily="18" charset="0"/>
              </a:rPr>
              <a:t>Политическая культура</a:t>
            </a:r>
            <a:endParaRPr lang="ru-RU" sz="4000" dirty="0">
              <a:latin typeface="Century Schoolbook" panose="020406040505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331640" y="2060848"/>
            <a:ext cx="864096" cy="93610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2999232"/>
            <a:ext cx="1872208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Политические знания </a:t>
            </a:r>
            <a:endParaRPr lang="ru-RU" dirty="0">
              <a:latin typeface="Century Schoolbook" panose="020406040505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923928" y="2060848"/>
            <a:ext cx="900100" cy="93610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47014" y="2999232"/>
            <a:ext cx="1853928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Политические ориентации</a:t>
            </a:r>
            <a:endParaRPr lang="ru-RU" dirty="0">
              <a:latin typeface="Century Schoolbook" panose="020406040505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989602" y="3861048"/>
            <a:ext cx="288032" cy="57606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2357754" y="3863328"/>
            <a:ext cx="288032" cy="57606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11560" y="4437112"/>
            <a:ext cx="1044116" cy="8640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Century Schoolbook" panose="02040604050505020304" pitchFamily="18" charset="0"/>
              </a:rPr>
              <a:t>научные</a:t>
            </a:r>
            <a:endParaRPr lang="ru-RU" sz="1000" dirty="0">
              <a:latin typeface="Century Schoolbook" panose="020406040505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943708" y="4448512"/>
            <a:ext cx="1116124" cy="8640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Century Schoolbook" panose="02040604050505020304" pitchFamily="18" charset="0"/>
              </a:rPr>
              <a:t>житейские</a:t>
            </a:r>
            <a:endParaRPr lang="ru-RU" sz="900" dirty="0">
              <a:latin typeface="Century Schoolbook" panose="020406040505050203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6660232" y="2060848"/>
            <a:ext cx="900100" cy="93838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83318" y="2999232"/>
            <a:ext cx="1853928" cy="8618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Политическое участие</a:t>
            </a:r>
            <a:endParaRPr lang="ru-RU" dirty="0">
              <a:latin typeface="Century Schoolbook" panose="020406040505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953554" y="4448512"/>
            <a:ext cx="1116124" cy="8640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Century Schoolbook" panose="02040604050505020304" pitchFamily="18" charset="0"/>
              </a:rPr>
              <a:t>непосредственное</a:t>
            </a:r>
            <a:endParaRPr lang="ru-RU" sz="1050" dirty="0">
              <a:latin typeface="Century Schoolbook" panose="02040604050505020304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6372200" y="3861048"/>
            <a:ext cx="288032" cy="57606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7560332" y="3874728"/>
            <a:ext cx="288032" cy="57378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146286" y="4448512"/>
            <a:ext cx="1116124" cy="8526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Century Schoolbook" panose="02040604050505020304" pitchFamily="18" charset="0"/>
              </a:rPr>
              <a:t>опосредственное</a:t>
            </a:r>
            <a:endParaRPr lang="ru-RU" sz="105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84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Абсентеизм ?</a:t>
            </a: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широком смысле – факт равнодушного отношения населения к политической жизни, обывательское представление о том, что ничего от нас не зависит</a:t>
            </a: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2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Исследование №1</a:t>
            </a: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     Цель: выявить уровень политической культуры граждан Читы в трёх возрастных категориях (школьники, студенты, взрослые)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   </a:t>
            </a:r>
            <a:endParaRPr lang="en-US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    </a:t>
            </a:r>
            <a:r>
              <a:rPr lang="ru-RU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Методы: проведение опроса с помощ</a:t>
            </a: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ь</a:t>
            </a:r>
            <a:r>
              <a:rPr lang="ru-RU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ю онлайн-сервиса </a:t>
            </a:r>
            <a:r>
              <a:rPr lang="en-US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Google Forms</a:t>
            </a:r>
            <a:endParaRPr lang="ru-RU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9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Опрос состоял из двух блоков</a:t>
            </a: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7606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Первый был направлен на выявление отношений граждан к политике и истории России</a:t>
            </a: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Второй был направлен на выявление элементарных знаний о политике России</a:t>
            </a:r>
            <a:endParaRPr lang="ru-RU" sz="1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3456384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754363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4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Количество респондентов... </a:t>
            </a: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В опросе приняло участие 207 человек</a:t>
            </a: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Из них: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75 школьников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104 студента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31 взрослый</a:t>
            </a:r>
            <a:endParaRPr lang="ru-RU" sz="36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1359</Words>
  <Application>Microsoft Office PowerPoint</Application>
  <PresentationFormat>Экран (4:3)</PresentationFormat>
  <Paragraphs>306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Муниципальная научно-практическая конференция «Шаг в будущее»</vt:lpstr>
      <vt:lpstr>Почему я выбираю эту тему?</vt:lpstr>
      <vt:lpstr>Цели и задачи </vt:lpstr>
      <vt:lpstr>Что же такое политическая культура?</vt:lpstr>
      <vt:lpstr>Презентация PowerPoint</vt:lpstr>
      <vt:lpstr>Абсентеизм ?</vt:lpstr>
      <vt:lpstr>Исследование №1</vt:lpstr>
      <vt:lpstr>Опрос состоял из двух блоков</vt:lpstr>
      <vt:lpstr>Количество респондентов... </vt:lpstr>
      <vt:lpstr>Результаты опроса среди школьников </vt:lpstr>
      <vt:lpstr>Результаты опроса среди школьников </vt:lpstr>
      <vt:lpstr>Результаты опроса среди школьников </vt:lpstr>
      <vt:lpstr>Результаты опроса среди школьников </vt:lpstr>
      <vt:lpstr>Результаты опроса среди школьников </vt:lpstr>
      <vt:lpstr>Результаты опроса среди студентов </vt:lpstr>
      <vt:lpstr>Результаты опроса среди студентов </vt:lpstr>
      <vt:lpstr>Результаты опроса среди студентов </vt:lpstr>
      <vt:lpstr>Результаты опроса среди студентов </vt:lpstr>
      <vt:lpstr>Результаты опроса среди студентов </vt:lpstr>
      <vt:lpstr>Результаты опроса среди взрослых </vt:lpstr>
      <vt:lpstr>Результаты опроса среди взрослых </vt:lpstr>
      <vt:lpstr>Результаты опроса среди взрослых </vt:lpstr>
      <vt:lpstr>Результаты опроса среди взрослых </vt:lpstr>
      <vt:lpstr>Результаты опроса среди взрослых </vt:lpstr>
      <vt:lpstr>Общие результаты исследования по второму блоку вопросов</vt:lpstr>
      <vt:lpstr>Итоги исследования №1 </vt:lpstr>
      <vt:lpstr>Беседа с политиками</vt:lpstr>
      <vt:lpstr>Респонденты интервью. Амплеев Роман Анатольевич</vt:lpstr>
      <vt:lpstr>Респонденты интервью. Губин Алексей Николаевич</vt:lpstr>
      <vt:lpstr>Респонденты интервью. Шишкин Максим Витальевич</vt:lpstr>
      <vt:lpstr>Итоги встреч с политиками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Муниципальная научно-практическая конференция «Шаг в будущее»</dc:title>
  <dc:creator>Даниил Дубровин</dc:creator>
  <cp:lastModifiedBy>Даниил Дубровин</cp:lastModifiedBy>
  <cp:revision>24</cp:revision>
  <dcterms:created xsi:type="dcterms:W3CDTF">2018-04-08T10:52:35Z</dcterms:created>
  <dcterms:modified xsi:type="dcterms:W3CDTF">2018-04-08T16:49:42Z</dcterms:modified>
</cp:coreProperties>
</file>